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4" r:id="rId4"/>
    <p:sldId id="271" r:id="rId5"/>
    <p:sldId id="272" r:id="rId6"/>
    <p:sldId id="265" r:id="rId7"/>
    <p:sldId id="257" r:id="rId8"/>
    <p:sldId id="267" r:id="rId9"/>
    <p:sldId id="258" r:id="rId10"/>
    <p:sldId id="268" r:id="rId11"/>
    <p:sldId id="259" r:id="rId12"/>
    <p:sldId id="269" r:id="rId13"/>
    <p:sldId id="260" r:id="rId14"/>
    <p:sldId id="270" r:id="rId15"/>
    <p:sldId id="261" r:id="rId16"/>
    <p:sldId id="266" r:id="rId17"/>
    <p:sldId id="26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971A98-3D6B-47C8-89D5-FF56759C792D}" type="datetimeFigureOut">
              <a:rPr lang="en-CA" smtClean="0"/>
              <a:pPr/>
              <a:t>26/09/2012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05194CB-9E13-43A5-AFF0-58183DB7A331}"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971A98-3D6B-47C8-89D5-FF56759C792D}" type="datetimeFigureOut">
              <a:rPr lang="en-CA" smtClean="0"/>
              <a:pPr/>
              <a:t>26/09/2012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05194CB-9E13-43A5-AFF0-58183DB7A331}"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971A98-3D6B-47C8-89D5-FF56759C792D}" type="datetimeFigureOut">
              <a:rPr lang="en-CA" smtClean="0"/>
              <a:pPr/>
              <a:t>26/09/2012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05194CB-9E13-43A5-AFF0-58183DB7A331}"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971A98-3D6B-47C8-89D5-FF56759C792D}" type="datetimeFigureOut">
              <a:rPr lang="en-CA" smtClean="0"/>
              <a:pPr/>
              <a:t>26/09/2012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05194CB-9E13-43A5-AFF0-58183DB7A331}"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971A98-3D6B-47C8-89D5-FF56759C792D}" type="datetimeFigureOut">
              <a:rPr lang="en-CA" smtClean="0"/>
              <a:pPr/>
              <a:t>26/09/2012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05194CB-9E13-43A5-AFF0-58183DB7A331}"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2971A98-3D6B-47C8-89D5-FF56759C792D}" type="datetimeFigureOut">
              <a:rPr lang="en-CA" smtClean="0"/>
              <a:pPr/>
              <a:t>26/09/2012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05194CB-9E13-43A5-AFF0-58183DB7A331}"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2971A98-3D6B-47C8-89D5-FF56759C792D}" type="datetimeFigureOut">
              <a:rPr lang="en-CA" smtClean="0"/>
              <a:pPr/>
              <a:t>26/09/2012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05194CB-9E13-43A5-AFF0-58183DB7A331}"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2971A98-3D6B-47C8-89D5-FF56759C792D}" type="datetimeFigureOut">
              <a:rPr lang="en-CA" smtClean="0"/>
              <a:pPr/>
              <a:t>26/09/2012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05194CB-9E13-43A5-AFF0-58183DB7A331}"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71A98-3D6B-47C8-89D5-FF56759C792D}" type="datetimeFigureOut">
              <a:rPr lang="en-CA" smtClean="0"/>
              <a:pPr/>
              <a:t>26/09/2012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05194CB-9E13-43A5-AFF0-58183DB7A331}"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971A98-3D6B-47C8-89D5-FF56759C792D}" type="datetimeFigureOut">
              <a:rPr lang="en-CA" smtClean="0"/>
              <a:pPr/>
              <a:t>26/09/2012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05194CB-9E13-43A5-AFF0-58183DB7A331}"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971A98-3D6B-47C8-89D5-FF56759C792D}" type="datetimeFigureOut">
              <a:rPr lang="en-CA" smtClean="0"/>
              <a:pPr/>
              <a:t>26/09/2012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05194CB-9E13-43A5-AFF0-58183DB7A331}"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71A98-3D6B-47C8-89D5-FF56759C792D}" type="datetimeFigureOut">
              <a:rPr lang="en-CA" smtClean="0"/>
              <a:pPr/>
              <a:t>26/09/2012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194CB-9E13-43A5-AFF0-58183DB7A331}"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7744" y="476672"/>
            <a:ext cx="4499822" cy="1631216"/>
          </a:xfrm>
          <a:prstGeom prst="rect">
            <a:avLst/>
          </a:prstGeom>
          <a:noFill/>
        </p:spPr>
        <p:txBody>
          <a:bodyPr wrap="none" lIns="91440" tIns="45720" rIns="91440" bIns="45720">
            <a:spAutoFit/>
          </a:bodyPr>
          <a:lstStyle/>
          <a:p>
            <a:pPr algn="ctr"/>
            <a:r>
              <a:rPr lang="en-US" sz="10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CLOUDS</a:t>
            </a:r>
            <a:endParaRPr lang="en-US" sz="10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5" name="Picture 4" descr="clouds.jpg"/>
          <p:cNvPicPr>
            <a:picLocks noChangeAspect="1"/>
          </p:cNvPicPr>
          <p:nvPr/>
        </p:nvPicPr>
        <p:blipFill>
          <a:blip r:embed="rId2" cstate="print"/>
          <a:stretch>
            <a:fillRect/>
          </a:stretch>
        </p:blipFill>
        <p:spPr>
          <a:xfrm>
            <a:off x="2339752" y="2420888"/>
            <a:ext cx="4432524" cy="35495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Stratus Clouds…</a:t>
            </a:r>
            <a:endParaRPr lang="en-US" dirty="0"/>
          </a:p>
        </p:txBody>
      </p:sp>
      <p:pic>
        <p:nvPicPr>
          <p:cNvPr id="7" name="Content Placeholder 6" descr="stratus cloud RAINING fa real.jpg"/>
          <p:cNvPicPr>
            <a:picLocks noGrp="1" noChangeAspect="1"/>
          </p:cNvPicPr>
          <p:nvPr>
            <p:ph sz="half" idx="1"/>
          </p:nvPr>
        </p:nvPicPr>
        <p:blipFill>
          <a:blip r:embed="rId2" cstate="print">
            <a:extLst>
              <a:ext uri="{28A0092B-C50C-407E-A947-70E740481C1C}">
                <a14:useLocalDpi xmlns:a14="http://schemas.microsoft.com/office/drawing/2010/main" xmlns="" val="0"/>
              </a:ext>
            </a:extLst>
          </a:blip>
          <a:srcRect l="16538" r="16538"/>
          <a:stretch>
            <a:fillRect/>
          </a:stretch>
        </p:blipFill>
        <p:spPr/>
      </p:pic>
      <p:pic>
        <p:nvPicPr>
          <p:cNvPr id="8" name="Content Placeholder 7" descr="stratus clouds raining.jpg"/>
          <p:cNvPicPr>
            <a:picLocks noGrp="1" noChangeAspect="1"/>
          </p:cNvPicPr>
          <p:nvPr>
            <p:ph sz="half" idx="2"/>
          </p:nvPr>
        </p:nvPicPr>
        <p:blipFill>
          <a:blip r:embed="rId3" cstate="print">
            <a:extLst>
              <a:ext uri="{28A0092B-C50C-407E-A947-70E740481C1C}">
                <a14:useLocalDpi xmlns:a14="http://schemas.microsoft.com/office/drawing/2010/main" xmlns="" val="0"/>
              </a:ext>
            </a:extLst>
          </a:blip>
          <a:srcRect l="14307" r="14307"/>
          <a:stretch>
            <a:fillRect/>
          </a:stretch>
        </p:blipFill>
        <p:spPr/>
      </p:pic>
    </p:spTree>
    <p:extLst>
      <p:ext uri="{BB962C8B-B14F-4D97-AF65-F5344CB8AC3E}">
        <p14:creationId xmlns:p14="http://schemas.microsoft.com/office/powerpoint/2010/main" xmlns="" val="325928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umulus_cloud_di00168_big.jpg"/>
          <p:cNvPicPr>
            <a:picLocks noGrp="1" noChangeAspect="1"/>
          </p:cNvPicPr>
          <p:nvPr>
            <p:ph idx="1"/>
          </p:nvPr>
        </p:nvPicPr>
        <p:blipFill>
          <a:blip r:embed="rId2" cstate="print"/>
          <a:stretch>
            <a:fillRect/>
          </a:stretch>
        </p:blipFill>
        <p:spPr>
          <a:xfrm>
            <a:off x="4355976" y="1628800"/>
            <a:ext cx="3863121" cy="435334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p:cNvSpPr>
            <a:spLocks noGrp="1"/>
          </p:cNvSpPr>
          <p:nvPr>
            <p:ph type="body" sz="half" idx="2"/>
          </p:nvPr>
        </p:nvSpPr>
        <p:spPr>
          <a:xfrm>
            <a:off x="457200" y="1556792"/>
            <a:ext cx="3008313" cy="4569371"/>
          </a:xfrm>
        </p:spPr>
        <p:txBody>
          <a:bodyPr>
            <a:normAutofit/>
          </a:bodyPr>
          <a:lstStyle/>
          <a:p>
            <a:r>
              <a:rPr lang="en-CA" sz="2200" dirty="0" smtClean="0"/>
              <a:t>Cumulus clouds are seen most often in the summer. They are thick, fluffy, white and have flat bases. They look like bunches of white cotton. They are a sign of fair weather (nice weather).</a:t>
            </a:r>
            <a:endParaRPr lang="en-CA" sz="2200" dirty="0"/>
          </a:p>
        </p:txBody>
      </p:sp>
      <p:sp>
        <p:nvSpPr>
          <p:cNvPr id="5" name="Rectangle 4"/>
          <p:cNvSpPr/>
          <p:nvPr/>
        </p:nvSpPr>
        <p:spPr>
          <a:xfrm>
            <a:off x="395536" y="116632"/>
            <a:ext cx="8321509" cy="1569660"/>
          </a:xfrm>
          <a:prstGeom prst="rect">
            <a:avLst/>
          </a:prstGeom>
          <a:noFill/>
        </p:spPr>
        <p:txBody>
          <a:bodyPr wrap="none" lIns="91440" tIns="45720" rIns="91440" bIns="45720">
            <a:spAutoFit/>
          </a:bodyPr>
          <a:lstStyle/>
          <a:p>
            <a:pPr algn="ctr"/>
            <a:r>
              <a:rPr lang="en-US" sz="9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Cumulus Clouds</a:t>
            </a:r>
            <a:endParaRPr lang="en-US" sz="9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Cumulus clouds…</a:t>
            </a:r>
            <a:endParaRPr lang="en-US" dirty="0"/>
          </a:p>
        </p:txBody>
      </p:sp>
      <p:pic>
        <p:nvPicPr>
          <p:cNvPr id="5" name="Content Placeholder 4" descr="cumulus cloud FAIR WEATHER.jpg"/>
          <p:cNvPicPr>
            <a:picLocks noGrp="1" noChangeAspect="1"/>
          </p:cNvPicPr>
          <p:nvPr>
            <p:ph sz="half" idx="1"/>
          </p:nvPr>
        </p:nvPicPr>
        <p:blipFill>
          <a:blip r:embed="rId2" cstate="print">
            <a:extLst>
              <a:ext uri="{28A0092B-C50C-407E-A947-70E740481C1C}">
                <a14:useLocalDpi xmlns:a14="http://schemas.microsoft.com/office/drawing/2010/main" xmlns="" val="0"/>
              </a:ext>
            </a:extLst>
          </a:blip>
          <a:srcRect l="20256" r="20256"/>
          <a:stretch>
            <a:fillRect/>
          </a:stretch>
        </p:blipFill>
        <p:spPr/>
      </p:pic>
      <p:pic>
        <p:nvPicPr>
          <p:cNvPr id="6" name="Content Placeholder 5" descr="cumulus thunderhead.jpg"/>
          <p:cNvPicPr>
            <a:picLocks noGrp="1" noChangeAspect="1"/>
          </p:cNvPicPr>
          <p:nvPr>
            <p:ph sz="half" idx="2"/>
          </p:nvPr>
        </p:nvPicPr>
        <p:blipFill>
          <a:blip r:embed="rId3" cstate="print">
            <a:extLst>
              <a:ext uri="{28A0092B-C50C-407E-A947-70E740481C1C}">
                <a14:useLocalDpi xmlns:a14="http://schemas.microsoft.com/office/drawing/2010/main" xmlns="" val="0"/>
              </a:ext>
            </a:extLst>
          </a:blip>
          <a:srcRect l="20286" r="20286"/>
          <a:stretch>
            <a:fillRect/>
          </a:stretch>
        </p:blipFill>
        <p:spPr/>
      </p:pic>
    </p:spTree>
    <p:extLst>
      <p:ext uri="{BB962C8B-B14F-4D97-AF65-F5344CB8AC3E}">
        <p14:creationId xmlns:p14="http://schemas.microsoft.com/office/powerpoint/2010/main" xmlns="" val="343799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nimbus.bmp"/>
          <p:cNvPicPr>
            <a:picLocks noGrp="1" noChangeAspect="1"/>
          </p:cNvPicPr>
          <p:nvPr>
            <p:ph idx="1"/>
          </p:nvPr>
        </p:nvPicPr>
        <p:blipFill>
          <a:blip r:embed="rId2" cstate="print"/>
          <a:stretch>
            <a:fillRect/>
          </a:stretch>
        </p:blipFill>
        <p:spPr>
          <a:xfrm>
            <a:off x="4211960" y="2204864"/>
            <a:ext cx="3768990" cy="250809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p:cNvSpPr>
            <a:spLocks noGrp="1"/>
          </p:cNvSpPr>
          <p:nvPr>
            <p:ph type="body" sz="half" idx="2"/>
          </p:nvPr>
        </p:nvSpPr>
        <p:spPr/>
        <p:txBody>
          <a:bodyPr>
            <a:normAutofit/>
          </a:bodyPr>
          <a:lstStyle/>
          <a:p>
            <a:r>
              <a:rPr lang="en-CA" sz="2200" dirty="0" smtClean="0"/>
              <a:t>Nimbus clouds are dark, dense and low. The sky associated with nimbus clouds is usually a uniform dark color. The darkness is due to the large amount of moisture in the nimbus cloud. They almost always signal rain or thunder showers.</a:t>
            </a:r>
            <a:endParaRPr lang="en-CA" sz="2200" dirty="0"/>
          </a:p>
        </p:txBody>
      </p:sp>
      <p:sp>
        <p:nvSpPr>
          <p:cNvPr id="5" name="Rectangle 4"/>
          <p:cNvSpPr/>
          <p:nvPr/>
        </p:nvSpPr>
        <p:spPr>
          <a:xfrm>
            <a:off x="611560" y="116632"/>
            <a:ext cx="7819769" cy="1569660"/>
          </a:xfrm>
          <a:prstGeom prst="rect">
            <a:avLst/>
          </a:prstGeom>
          <a:noFill/>
        </p:spPr>
        <p:txBody>
          <a:bodyPr wrap="none" lIns="91440" tIns="45720" rIns="91440" bIns="45720">
            <a:spAutoFit/>
          </a:bodyPr>
          <a:lstStyle/>
          <a:p>
            <a:pPr algn="ctr"/>
            <a:r>
              <a:rPr lang="en-US" sz="9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Nimbus Clouds</a:t>
            </a:r>
            <a:endParaRPr lang="en-US" sz="9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Nimbus Clouds…</a:t>
            </a:r>
            <a:endParaRPr lang="en-US" dirty="0"/>
          </a:p>
        </p:txBody>
      </p:sp>
      <p:pic>
        <p:nvPicPr>
          <p:cNvPr id="5" name="Content Placeholder 4" descr="nimbus.jpg"/>
          <p:cNvPicPr>
            <a:picLocks noGrp="1" noChangeAspect="1"/>
          </p:cNvPicPr>
          <p:nvPr>
            <p:ph sz="half" idx="1"/>
          </p:nvPr>
        </p:nvPicPr>
        <p:blipFill>
          <a:blip r:embed="rId2" cstate="print">
            <a:extLst>
              <a:ext uri="{28A0092B-C50C-407E-A947-70E740481C1C}">
                <a14:useLocalDpi xmlns:a14="http://schemas.microsoft.com/office/drawing/2010/main" xmlns="" val="0"/>
              </a:ext>
            </a:extLst>
          </a:blip>
          <a:srcRect l="19773" r="19773"/>
          <a:stretch>
            <a:fillRect/>
          </a:stretch>
        </p:blipFill>
        <p:spPr/>
      </p:pic>
      <p:pic>
        <p:nvPicPr>
          <p:cNvPr id="6" name="Content Placeholder 5" descr="nimbus_clouds.jpg"/>
          <p:cNvPicPr>
            <a:picLocks noGrp="1" noChangeAspect="1"/>
          </p:cNvPicPr>
          <p:nvPr>
            <p:ph sz="half" idx="2"/>
          </p:nvPr>
        </p:nvPicPr>
        <p:blipFill>
          <a:blip r:embed="rId3" cstate="print">
            <a:extLst>
              <a:ext uri="{28A0092B-C50C-407E-A947-70E740481C1C}">
                <a14:useLocalDpi xmlns:a14="http://schemas.microsoft.com/office/drawing/2010/main" xmlns="" val="0"/>
              </a:ext>
            </a:extLst>
          </a:blip>
          <a:srcRect l="20107" r="20107"/>
          <a:stretch>
            <a:fillRect/>
          </a:stretch>
        </p:blipFill>
        <p:spPr/>
      </p:pic>
    </p:spTree>
    <p:extLst>
      <p:ext uri="{BB962C8B-B14F-4D97-AF65-F5344CB8AC3E}">
        <p14:creationId xmlns:p14="http://schemas.microsoft.com/office/powerpoint/2010/main" xmlns="" val="509186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93302-004-A0C64C83.jpg"/>
          <p:cNvPicPr>
            <a:picLocks noGrp="1" noChangeAspect="1"/>
          </p:cNvPicPr>
          <p:nvPr>
            <p:ph idx="1"/>
          </p:nvPr>
        </p:nvPicPr>
        <p:blipFill>
          <a:blip r:embed="rId2" cstate="print"/>
          <a:stretch>
            <a:fillRect/>
          </a:stretch>
        </p:blipFill>
        <p:spPr>
          <a:xfrm>
            <a:off x="2263759" y="1600200"/>
            <a:ext cx="4616482" cy="4525963"/>
          </a:xfrm>
        </p:spPr>
      </p:pic>
      <p:sp>
        <p:nvSpPr>
          <p:cNvPr id="8" name="Rectangle 7"/>
          <p:cNvSpPr/>
          <p:nvPr/>
        </p:nvSpPr>
        <p:spPr>
          <a:xfrm>
            <a:off x="395536" y="0"/>
            <a:ext cx="8148386" cy="1569660"/>
          </a:xfrm>
          <a:prstGeom prst="rect">
            <a:avLst/>
          </a:prstGeom>
          <a:noFill/>
        </p:spPr>
        <p:txBody>
          <a:bodyPr wrap="none" lIns="91440" tIns="45720" rIns="91440" bIns="45720">
            <a:spAutoFit/>
          </a:bodyPr>
          <a:lstStyle/>
          <a:p>
            <a:pPr algn="ctr"/>
            <a:r>
              <a:rPr lang="en-US" sz="9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Types of Clouds</a:t>
            </a:r>
            <a:endParaRPr lang="en-US" sz="9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Types of Clouds</a:t>
            </a:r>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84386550"/>
              </p:ext>
            </p:extLst>
          </p:nvPr>
        </p:nvGraphicFramePr>
        <p:xfrm>
          <a:off x="457200" y="1600200"/>
          <a:ext cx="8229600" cy="2931160"/>
        </p:xfrm>
        <a:graphic>
          <a:graphicData uri="http://schemas.openxmlformats.org/drawingml/2006/table">
            <a:tbl>
              <a:tblPr firstRow="1" bandRow="1">
                <a:tableStyleId>{5C22544A-7EE6-4342-B048-85BDC9FD1C3A}</a:tableStyleId>
              </a:tblPr>
              <a:tblGrid>
                <a:gridCol w="1738536"/>
                <a:gridCol w="4752528"/>
                <a:gridCol w="1738536"/>
              </a:tblGrid>
              <a:tr h="370840">
                <a:tc>
                  <a:txBody>
                    <a:bodyPr/>
                    <a:lstStyle/>
                    <a:p>
                      <a:pPr algn="ctr"/>
                      <a:r>
                        <a:rPr lang="en-US" dirty="0" smtClean="0"/>
                        <a:t>Type</a:t>
                      </a:r>
                      <a:r>
                        <a:rPr lang="en-US" baseline="0" dirty="0" smtClean="0"/>
                        <a:t> of Cloud</a:t>
                      </a:r>
                      <a:endParaRPr lang="en-US" dirty="0"/>
                    </a:p>
                  </a:txBody>
                  <a:tcPr/>
                </a:tc>
                <a:tc>
                  <a:txBody>
                    <a:bodyPr/>
                    <a:lstStyle/>
                    <a:p>
                      <a:pPr algn="ctr"/>
                      <a:r>
                        <a:rPr lang="en-US" dirty="0" smtClean="0"/>
                        <a:t>Appearance</a:t>
                      </a:r>
                      <a:endParaRPr lang="en-US" dirty="0"/>
                    </a:p>
                  </a:txBody>
                  <a:tcPr/>
                </a:tc>
                <a:tc>
                  <a:txBody>
                    <a:bodyPr/>
                    <a:lstStyle/>
                    <a:p>
                      <a:pPr algn="ctr"/>
                      <a:r>
                        <a:rPr lang="en-US" dirty="0" smtClean="0"/>
                        <a:t>Altitude</a:t>
                      </a:r>
                      <a:endParaRPr lang="en-US" dirty="0"/>
                    </a:p>
                  </a:txBody>
                  <a:tcPr/>
                </a:tc>
              </a:tr>
              <a:tr h="370840">
                <a:tc>
                  <a:txBody>
                    <a:bodyPr/>
                    <a:lstStyle/>
                    <a:p>
                      <a:r>
                        <a:rPr lang="en-US" dirty="0" smtClean="0"/>
                        <a:t>Cirrus</a:t>
                      </a:r>
                      <a:endParaRPr lang="en-US" dirty="0"/>
                    </a:p>
                  </a:txBody>
                  <a:tcPr/>
                </a:tc>
                <a:tc>
                  <a:txBody>
                    <a:bodyPr/>
                    <a:lstStyle/>
                    <a:p>
                      <a:r>
                        <a:rPr lang="en-US" dirty="0" smtClean="0"/>
                        <a:t>Thin, wispy,</a:t>
                      </a:r>
                      <a:r>
                        <a:rPr lang="en-US" baseline="0" dirty="0" smtClean="0"/>
                        <a:t> and</a:t>
                      </a:r>
                      <a:r>
                        <a:rPr lang="en-US" dirty="0" smtClean="0"/>
                        <a:t> curly</a:t>
                      </a:r>
                      <a:endParaRPr lang="en-US" dirty="0"/>
                    </a:p>
                  </a:txBody>
                  <a:tcPr/>
                </a:tc>
                <a:tc>
                  <a:txBody>
                    <a:bodyPr/>
                    <a:lstStyle/>
                    <a:p>
                      <a:r>
                        <a:rPr lang="en-US" dirty="0" smtClean="0"/>
                        <a:t>18,000</a:t>
                      </a:r>
                      <a:r>
                        <a:rPr lang="en-US" baseline="0" dirty="0" smtClean="0"/>
                        <a:t> feet</a:t>
                      </a:r>
                    </a:p>
                    <a:p>
                      <a:r>
                        <a:rPr lang="en-US" baseline="0" dirty="0" smtClean="0"/>
                        <a:t>High- altitude</a:t>
                      </a:r>
                      <a:endParaRPr lang="en-US" dirty="0"/>
                    </a:p>
                  </a:txBody>
                  <a:tcPr/>
                </a:tc>
              </a:tr>
              <a:tr h="370840">
                <a:tc>
                  <a:txBody>
                    <a:bodyPr/>
                    <a:lstStyle/>
                    <a:p>
                      <a:r>
                        <a:rPr lang="en-US" dirty="0" smtClean="0"/>
                        <a:t>Cumulus</a:t>
                      </a:r>
                      <a:endParaRPr lang="en-US" dirty="0"/>
                    </a:p>
                  </a:txBody>
                  <a:tcPr/>
                </a:tc>
                <a:tc>
                  <a:txBody>
                    <a:bodyPr/>
                    <a:lstStyle/>
                    <a:p>
                      <a:r>
                        <a:rPr lang="en-US" dirty="0" smtClean="0"/>
                        <a:t>Puffy and piled up</a:t>
                      </a:r>
                      <a:endParaRPr lang="en-US" dirty="0"/>
                    </a:p>
                  </a:txBody>
                  <a:tcPr/>
                </a:tc>
                <a:tc>
                  <a:txBody>
                    <a:bodyPr/>
                    <a:lstStyle/>
                    <a:p>
                      <a:r>
                        <a:rPr lang="en-US" dirty="0" smtClean="0"/>
                        <a:t>6,500</a:t>
                      </a:r>
                      <a:r>
                        <a:rPr lang="en-US" baseline="0" dirty="0" smtClean="0"/>
                        <a:t> feet</a:t>
                      </a:r>
                    </a:p>
                    <a:p>
                      <a:r>
                        <a:rPr lang="en-US" baseline="0" dirty="0" smtClean="0"/>
                        <a:t>Vertical clouds</a:t>
                      </a:r>
                      <a:endParaRPr lang="en-US" dirty="0"/>
                    </a:p>
                  </a:txBody>
                  <a:tcPr/>
                </a:tc>
              </a:tr>
              <a:tr h="370840">
                <a:tc>
                  <a:txBody>
                    <a:bodyPr/>
                    <a:lstStyle/>
                    <a:p>
                      <a:r>
                        <a:rPr lang="en-US" dirty="0" smtClean="0"/>
                        <a:t>Stratus</a:t>
                      </a:r>
                      <a:endParaRPr lang="en-US" dirty="0"/>
                    </a:p>
                  </a:txBody>
                  <a:tcPr/>
                </a:tc>
                <a:tc>
                  <a:txBody>
                    <a:bodyPr/>
                    <a:lstStyle/>
                    <a:p>
                      <a:r>
                        <a:rPr lang="en-US" dirty="0" smtClean="0"/>
                        <a:t>Uniform, flat with thick to thin with ill-defined edges</a:t>
                      </a:r>
                      <a:endParaRPr lang="en-US" dirty="0"/>
                    </a:p>
                  </a:txBody>
                  <a:tcPr/>
                </a:tc>
                <a:tc>
                  <a:txBody>
                    <a:bodyPr/>
                    <a:lstStyle/>
                    <a:p>
                      <a:r>
                        <a:rPr lang="en-US" dirty="0" smtClean="0"/>
                        <a:t>6,500 feet</a:t>
                      </a:r>
                    </a:p>
                    <a:p>
                      <a:r>
                        <a:rPr lang="en-US" dirty="0" smtClean="0"/>
                        <a:t>Low-altitude</a:t>
                      </a:r>
                      <a:endParaRPr lang="en-US" dirty="0"/>
                    </a:p>
                  </a:txBody>
                  <a:tcPr/>
                </a:tc>
              </a:tr>
              <a:tr h="370840">
                <a:tc>
                  <a:txBody>
                    <a:bodyPr/>
                    <a:lstStyle/>
                    <a:p>
                      <a:r>
                        <a:rPr lang="en-US" dirty="0" smtClean="0"/>
                        <a:t>Nimbus</a:t>
                      </a:r>
                      <a:endParaRPr lang="en-US" dirty="0"/>
                    </a:p>
                  </a:txBody>
                  <a:tcPr/>
                </a:tc>
                <a:tc>
                  <a:txBody>
                    <a:bodyPr/>
                    <a:lstStyle/>
                    <a:p>
                      <a:r>
                        <a:rPr lang="en-US" dirty="0" smtClean="0"/>
                        <a:t>Dark, dense and low</a:t>
                      </a:r>
                      <a:endParaRPr lang="en-US" dirty="0"/>
                    </a:p>
                  </a:txBody>
                  <a:tcPr/>
                </a:tc>
                <a:tc>
                  <a:txBody>
                    <a:bodyPr/>
                    <a:lstStyle/>
                    <a:p>
                      <a:r>
                        <a:rPr lang="en-US" dirty="0" smtClean="0"/>
                        <a:t>6,500 feet</a:t>
                      </a:r>
                    </a:p>
                    <a:p>
                      <a:r>
                        <a:rPr lang="en-US" dirty="0" smtClean="0"/>
                        <a:t>Low-altitude</a:t>
                      </a:r>
                      <a:endParaRPr lang="en-US" dirty="0"/>
                    </a:p>
                  </a:txBody>
                  <a:tcPr/>
                </a:tc>
              </a:tr>
            </a:tbl>
          </a:graphicData>
        </a:graphic>
      </p:graphicFrame>
    </p:spTree>
    <p:extLst>
      <p:ext uri="{BB962C8B-B14F-4D97-AF65-F5344CB8AC3E}">
        <p14:creationId xmlns:p14="http://schemas.microsoft.com/office/powerpoint/2010/main" xmlns="" val="4226857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magesCA060YKB.jpg"/>
          <p:cNvPicPr>
            <a:picLocks noGrp="1" noChangeAspect="1"/>
          </p:cNvPicPr>
          <p:nvPr>
            <p:ph idx="1"/>
          </p:nvPr>
        </p:nvPicPr>
        <p:blipFill>
          <a:blip r:embed="rId2" cstate="print"/>
          <a:stretch>
            <a:fillRect/>
          </a:stretch>
        </p:blipFill>
        <p:spPr>
          <a:xfrm>
            <a:off x="4427984" y="836712"/>
            <a:ext cx="3757600" cy="210425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Placeholder 5"/>
          <p:cNvSpPr>
            <a:spLocks noGrp="1"/>
          </p:cNvSpPr>
          <p:nvPr>
            <p:ph type="body" sz="half" idx="2"/>
          </p:nvPr>
        </p:nvSpPr>
        <p:spPr/>
        <p:txBody>
          <a:bodyPr>
            <a:noAutofit/>
          </a:bodyPr>
          <a:lstStyle/>
          <a:p>
            <a:r>
              <a:rPr lang="en-CA" sz="2200" dirty="0" smtClean="0"/>
              <a:t>The long white tails made by airlines are actually high level cirrus clouds. The are formed when the water vapour (from the engine) freeze into tiny ice crystals. If the “streak” disappears quickly, it suggests that there will be good weather. If the “streak” remains for some time, there maybe potential for a storm.</a:t>
            </a:r>
            <a:endParaRPr lang="en-CA" sz="2200" dirty="0"/>
          </a:p>
        </p:txBody>
      </p:sp>
      <p:sp>
        <p:nvSpPr>
          <p:cNvPr id="7" name="Rectangle 6"/>
          <p:cNvSpPr/>
          <p:nvPr/>
        </p:nvSpPr>
        <p:spPr>
          <a:xfrm>
            <a:off x="323528" y="260648"/>
            <a:ext cx="3370153" cy="923330"/>
          </a:xfrm>
          <a:prstGeom prst="rect">
            <a:avLst/>
          </a:prstGeom>
          <a:noFill/>
        </p:spPr>
        <p:txBody>
          <a:bodyPr wrap="none" lIns="91440" tIns="45720" rIns="91440" bIns="45720">
            <a:spAutoFit/>
          </a:bodyPr>
          <a:lstStyle/>
          <a:p>
            <a:pPr algn="ct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 Cool Fact</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9" name="Picture 8" descr="untitled.bmp"/>
          <p:cNvPicPr>
            <a:picLocks noChangeAspect="1"/>
          </p:cNvPicPr>
          <p:nvPr/>
        </p:nvPicPr>
        <p:blipFill>
          <a:blip r:embed="rId3" cstate="print"/>
          <a:stretch>
            <a:fillRect/>
          </a:stretch>
        </p:blipFill>
        <p:spPr>
          <a:xfrm>
            <a:off x="4716016" y="3717032"/>
            <a:ext cx="3139608" cy="23516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457200" y="1435100"/>
            <a:ext cx="8075240" cy="4691063"/>
          </a:xfrm>
        </p:spPr>
        <p:txBody>
          <a:bodyPr>
            <a:normAutofit/>
          </a:bodyPr>
          <a:lstStyle/>
          <a:p>
            <a:r>
              <a:rPr lang="en-CA" sz="2800" dirty="0" smtClean="0"/>
              <a:t>Clouds consists of millions of microscopic water droplets that form when water vapour in the air condenses on microscopic particles of dust, sea-salt or smoke, as the air cools.</a:t>
            </a:r>
          </a:p>
          <a:p>
            <a:endParaRPr lang="en-CA" sz="2800" dirty="0" smtClean="0"/>
          </a:p>
          <a:p>
            <a:r>
              <a:rPr lang="en-CA" sz="2800" dirty="0" smtClean="0"/>
              <a:t>Cloud information is essential for weather forecasting. The type of cloud connects with the weather patterns it brings.</a:t>
            </a:r>
            <a:endParaRPr lang="en-CA" sz="2800" dirty="0"/>
          </a:p>
        </p:txBody>
      </p:sp>
      <p:sp>
        <p:nvSpPr>
          <p:cNvPr id="4" name="Rectangle 3"/>
          <p:cNvSpPr/>
          <p:nvPr/>
        </p:nvSpPr>
        <p:spPr>
          <a:xfrm>
            <a:off x="1187624" y="260648"/>
            <a:ext cx="6589689" cy="1200329"/>
          </a:xfrm>
          <a:prstGeom prst="rect">
            <a:avLst/>
          </a:prstGeom>
          <a:noFill/>
        </p:spPr>
        <p:txBody>
          <a:bodyPr wrap="none" lIns="91440" tIns="45720" rIns="91440" bIns="45720">
            <a:spAutoFit/>
          </a:bodyPr>
          <a:lstStyle/>
          <a:p>
            <a:pPr algn="ctr"/>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What is a Cloud?</a:t>
            </a:r>
            <a:endParaRPr lang="en-US" sz="7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2040"/>
            <a:ext cx="7772400" cy="1470025"/>
          </a:xfrm>
        </p:spPr>
        <p:txBody>
          <a:bodyPr/>
          <a:lstStyle/>
          <a:p>
            <a:r>
              <a:rPr lang="en-US" dirty="0" smtClean="0"/>
              <a:t>How do Clouds form?</a:t>
            </a:r>
            <a:endParaRPr lang="en-US" dirty="0"/>
          </a:p>
        </p:txBody>
      </p:sp>
      <p:sp>
        <p:nvSpPr>
          <p:cNvPr id="3" name="Subtitle 2"/>
          <p:cNvSpPr>
            <a:spLocks noGrp="1"/>
          </p:cNvSpPr>
          <p:nvPr>
            <p:ph type="subTitle" idx="1"/>
          </p:nvPr>
        </p:nvSpPr>
        <p:spPr>
          <a:xfrm>
            <a:off x="1259632" y="1124744"/>
            <a:ext cx="6400800" cy="4176464"/>
          </a:xfrm>
        </p:spPr>
        <p:txBody>
          <a:bodyPr>
            <a:normAutofit/>
          </a:bodyPr>
          <a:lstStyle/>
          <a:p>
            <a:pPr algn="l"/>
            <a:r>
              <a:rPr lang="en-US" dirty="0">
                <a:solidFill>
                  <a:schemeClr val="tx1"/>
                </a:solidFill>
              </a:rPr>
              <a:t>Clouds</a:t>
            </a:r>
            <a:r>
              <a:rPr lang="en-US" dirty="0"/>
              <a:t> form when </a:t>
            </a:r>
            <a:r>
              <a:rPr lang="en-US" u="sng" dirty="0"/>
              <a:t>water vapor </a:t>
            </a:r>
            <a:r>
              <a:rPr lang="en-US" dirty="0" smtClean="0"/>
              <a:t>condenses onto </a:t>
            </a:r>
            <a:r>
              <a:rPr lang="en-US" dirty="0"/>
              <a:t>microscopic dust </a:t>
            </a:r>
            <a:r>
              <a:rPr lang="en-US" dirty="0" smtClean="0"/>
              <a:t>particles </a:t>
            </a:r>
            <a:r>
              <a:rPr lang="en-US" dirty="0"/>
              <a:t>floating in the air. </a:t>
            </a:r>
            <a:endParaRPr lang="en-US" dirty="0" smtClean="0"/>
          </a:p>
          <a:p>
            <a:pPr algn="l"/>
            <a:r>
              <a:rPr lang="en-US" dirty="0">
                <a:solidFill>
                  <a:srgbClr val="000000"/>
                </a:solidFill>
              </a:rPr>
              <a:t>C</a:t>
            </a:r>
            <a:r>
              <a:rPr lang="en-US" dirty="0" smtClean="0">
                <a:solidFill>
                  <a:srgbClr val="000000"/>
                </a:solidFill>
              </a:rPr>
              <a:t>ondensation</a:t>
            </a:r>
            <a:r>
              <a:rPr lang="en-US" dirty="0" smtClean="0"/>
              <a:t> happens </a:t>
            </a:r>
            <a:r>
              <a:rPr lang="en-US" dirty="0"/>
              <a:t>when warm and cold air </a:t>
            </a:r>
            <a:r>
              <a:rPr lang="en-US" dirty="0" smtClean="0"/>
              <a:t>meet</a:t>
            </a:r>
          </a:p>
          <a:p>
            <a:pPr algn="l"/>
            <a:r>
              <a:rPr lang="en-US" dirty="0" smtClean="0"/>
              <a:t>- This </a:t>
            </a:r>
            <a:r>
              <a:rPr lang="en-US" dirty="0"/>
              <a:t>occurs because cool air can hold less water vapor than warm </a:t>
            </a:r>
            <a:r>
              <a:rPr lang="en-US" dirty="0" smtClean="0"/>
              <a:t>air</a:t>
            </a:r>
            <a:endParaRPr lang="en-US" dirty="0"/>
          </a:p>
        </p:txBody>
      </p:sp>
    </p:spTree>
    <p:extLst>
      <p:ext uri="{BB962C8B-B14F-4D97-AF65-F5344CB8AC3E}">
        <p14:creationId xmlns:p14="http://schemas.microsoft.com/office/powerpoint/2010/main" xmlns="" val="2233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1470025"/>
          </a:xfrm>
        </p:spPr>
        <p:txBody>
          <a:bodyPr>
            <a:normAutofit fontScale="90000"/>
          </a:bodyPr>
          <a:lstStyle/>
          <a:p>
            <a:r>
              <a:rPr lang="en-US" sz="8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About Clouds</a:t>
            </a:r>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endParaRPr lang="en-US" dirty="0"/>
          </a:p>
        </p:txBody>
      </p:sp>
      <p:sp>
        <p:nvSpPr>
          <p:cNvPr id="3" name="Subtitle 2"/>
          <p:cNvSpPr>
            <a:spLocks noGrp="1"/>
          </p:cNvSpPr>
          <p:nvPr>
            <p:ph type="subTitle" idx="1"/>
          </p:nvPr>
        </p:nvSpPr>
        <p:spPr>
          <a:xfrm>
            <a:off x="683568" y="1484784"/>
            <a:ext cx="8460432" cy="4824536"/>
          </a:xfrm>
        </p:spPr>
        <p:txBody>
          <a:bodyPr>
            <a:normAutofit/>
          </a:bodyPr>
          <a:lstStyle/>
          <a:p>
            <a:pPr marL="342900" indent="-342900" algn="l">
              <a:buFontTx/>
              <a:buChar char="-"/>
            </a:pPr>
            <a:r>
              <a:rPr lang="en-US" sz="2400" dirty="0" smtClean="0">
                <a:solidFill>
                  <a:schemeClr val="tx1"/>
                </a:solidFill>
              </a:rPr>
              <a:t>Clouds come in many shapes and forms</a:t>
            </a:r>
          </a:p>
          <a:p>
            <a:pPr algn="l"/>
            <a:endParaRPr lang="en-US" sz="2400" dirty="0" smtClean="0">
              <a:solidFill>
                <a:schemeClr val="tx1"/>
              </a:solidFill>
            </a:endParaRPr>
          </a:p>
          <a:p>
            <a:pPr marL="342900" indent="-342900" algn="l">
              <a:buFontTx/>
              <a:buChar char="-"/>
            </a:pPr>
            <a:r>
              <a:rPr lang="en-US" sz="2400" dirty="0" smtClean="0">
                <a:solidFill>
                  <a:schemeClr val="tx1"/>
                </a:solidFill>
              </a:rPr>
              <a:t>Some are high in the sky, while others are so low they touch the ground</a:t>
            </a:r>
          </a:p>
          <a:p>
            <a:pPr algn="l"/>
            <a:endParaRPr lang="en-US" sz="2400" dirty="0" smtClean="0">
              <a:solidFill>
                <a:schemeClr val="tx1"/>
              </a:solidFill>
            </a:endParaRPr>
          </a:p>
          <a:p>
            <a:pPr marL="342900" indent="-342900" algn="l">
              <a:buFontTx/>
              <a:buChar char="-"/>
            </a:pPr>
            <a:r>
              <a:rPr lang="en-US" sz="2400" dirty="0" smtClean="0">
                <a:solidFill>
                  <a:schemeClr val="tx1"/>
                </a:solidFill>
              </a:rPr>
              <a:t>No matter what size or elevation, clouds form the same way by having water vapor condense around small particles like dust, sea salt, or pollution</a:t>
            </a:r>
            <a:endParaRPr lang="en-US" sz="2400" dirty="0"/>
          </a:p>
        </p:txBody>
      </p:sp>
    </p:spTree>
    <p:extLst>
      <p:ext uri="{BB962C8B-B14F-4D97-AF65-F5344CB8AC3E}">
        <p14:creationId xmlns:p14="http://schemas.microsoft.com/office/powerpoint/2010/main" xmlns="" val="946919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1470025"/>
          </a:xfrm>
        </p:spPr>
        <p:txBody>
          <a:bodyPr>
            <a:normAutofit fontScale="90000"/>
          </a:bodyPr>
          <a:lstStyle/>
          <a:p>
            <a:r>
              <a:rPr lang="en-US" sz="8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What Clouds do:</a:t>
            </a:r>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endParaRPr lang="en-US" dirty="0"/>
          </a:p>
        </p:txBody>
      </p:sp>
      <p:sp>
        <p:nvSpPr>
          <p:cNvPr id="3" name="Subtitle 2"/>
          <p:cNvSpPr>
            <a:spLocks noGrp="1"/>
          </p:cNvSpPr>
          <p:nvPr>
            <p:ph type="subTitle" idx="1"/>
          </p:nvPr>
        </p:nvSpPr>
        <p:spPr>
          <a:xfrm>
            <a:off x="683568" y="1484784"/>
            <a:ext cx="8460432" cy="4824536"/>
          </a:xfrm>
        </p:spPr>
        <p:txBody>
          <a:bodyPr>
            <a:normAutofit/>
          </a:bodyPr>
          <a:lstStyle/>
          <a:p>
            <a:pPr marL="342900" indent="-342900" algn="l">
              <a:buFontTx/>
              <a:buChar char="-"/>
            </a:pPr>
            <a:r>
              <a:rPr lang="en-US" sz="2400" dirty="0" smtClean="0">
                <a:solidFill>
                  <a:schemeClr val="tx1"/>
                </a:solidFill>
              </a:rPr>
              <a:t>Clouds provide precipitation, such as rain or snow</a:t>
            </a:r>
          </a:p>
          <a:p>
            <a:pPr algn="l"/>
            <a:endParaRPr lang="en-US" sz="2400" dirty="0" smtClean="0">
              <a:solidFill>
                <a:schemeClr val="tx1"/>
              </a:solidFill>
            </a:endParaRPr>
          </a:p>
          <a:p>
            <a:pPr marL="342900" indent="-342900" algn="l">
              <a:buFontTx/>
              <a:buChar char="-"/>
            </a:pPr>
            <a:r>
              <a:rPr lang="en-US" sz="2400" dirty="0" smtClean="0">
                <a:solidFill>
                  <a:schemeClr val="tx1"/>
                </a:solidFill>
              </a:rPr>
              <a:t>They also help retain heat, so it doesn’t escape back into space</a:t>
            </a:r>
          </a:p>
          <a:p>
            <a:pPr algn="l"/>
            <a:endParaRPr lang="en-US" sz="2400" dirty="0" smtClean="0">
              <a:solidFill>
                <a:schemeClr val="tx1"/>
              </a:solidFill>
            </a:endParaRPr>
          </a:p>
          <a:p>
            <a:pPr marL="342900" indent="-342900" algn="l">
              <a:buFontTx/>
              <a:buChar char="-"/>
            </a:pPr>
            <a:r>
              <a:rPr lang="en-US" sz="2400" dirty="0" smtClean="0">
                <a:solidFill>
                  <a:schemeClr val="tx1"/>
                </a:solidFill>
              </a:rPr>
              <a:t>On hot days, clouds provide shade</a:t>
            </a:r>
          </a:p>
        </p:txBody>
      </p:sp>
    </p:spTree>
    <p:extLst>
      <p:ext uri="{BB962C8B-B14F-4D97-AF65-F5344CB8AC3E}">
        <p14:creationId xmlns:p14="http://schemas.microsoft.com/office/powerpoint/2010/main" xmlns="" val="1057922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Vocabulary!</a:t>
            </a:r>
            <a:endParaRPr lang="en-US" dirty="0"/>
          </a:p>
        </p:txBody>
      </p:sp>
      <p:sp>
        <p:nvSpPr>
          <p:cNvPr id="3" name="Content Placeholder 2"/>
          <p:cNvSpPr>
            <a:spLocks noGrp="1"/>
          </p:cNvSpPr>
          <p:nvPr>
            <p:ph idx="1"/>
          </p:nvPr>
        </p:nvSpPr>
        <p:spPr/>
        <p:txBody>
          <a:bodyPr/>
          <a:lstStyle/>
          <a:p>
            <a:r>
              <a:rPr lang="en-US" dirty="0" smtClean="0"/>
              <a:t>Water Vapor</a:t>
            </a:r>
          </a:p>
          <a:p>
            <a:pPr lvl="1"/>
            <a:r>
              <a:rPr lang="en-US" dirty="0" smtClean="0"/>
              <a:t>water </a:t>
            </a:r>
            <a:r>
              <a:rPr lang="en-US" dirty="0"/>
              <a:t>that has evaporated from the surface of the </a:t>
            </a:r>
            <a:r>
              <a:rPr lang="en-US" dirty="0" smtClean="0"/>
              <a:t>Earth</a:t>
            </a:r>
          </a:p>
          <a:p>
            <a:r>
              <a:rPr lang="en-US" dirty="0" smtClean="0"/>
              <a:t>Condense</a:t>
            </a:r>
          </a:p>
          <a:p>
            <a:pPr lvl="1"/>
            <a:r>
              <a:rPr lang="en-US" dirty="0" smtClean="0"/>
              <a:t>liquid turns into water </a:t>
            </a:r>
            <a:r>
              <a:rPr lang="en-US" dirty="0"/>
              <a:t>or solid </a:t>
            </a:r>
            <a:r>
              <a:rPr lang="en-US" dirty="0" smtClean="0"/>
              <a:t>ice</a:t>
            </a:r>
          </a:p>
          <a:p>
            <a:r>
              <a:rPr lang="en-US" dirty="0" smtClean="0"/>
              <a:t>Condensation</a:t>
            </a:r>
          </a:p>
          <a:p>
            <a:pPr lvl="1"/>
            <a:r>
              <a:rPr lang="en-US" dirty="0" smtClean="0"/>
              <a:t>cloud formation</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xmlns="" val="1854891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irrus_clouds2.jpg"/>
          <p:cNvPicPr>
            <a:picLocks noGrp="1" noChangeAspect="1"/>
          </p:cNvPicPr>
          <p:nvPr>
            <p:ph idx="1"/>
          </p:nvPr>
        </p:nvPicPr>
        <p:blipFill>
          <a:blip r:embed="rId2" cstate="print"/>
          <a:stretch>
            <a:fillRect/>
          </a:stretch>
        </p:blipFill>
        <p:spPr>
          <a:xfrm>
            <a:off x="3707904" y="1988840"/>
            <a:ext cx="5111750" cy="355925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Placeholder 6"/>
          <p:cNvSpPr>
            <a:spLocks noGrp="1"/>
          </p:cNvSpPr>
          <p:nvPr>
            <p:ph type="body" sz="half" idx="2"/>
          </p:nvPr>
        </p:nvSpPr>
        <p:spPr>
          <a:xfrm>
            <a:off x="457200" y="1844824"/>
            <a:ext cx="3008313" cy="4281339"/>
          </a:xfrm>
        </p:spPr>
        <p:txBody>
          <a:bodyPr>
            <a:normAutofit/>
          </a:bodyPr>
          <a:lstStyle/>
          <a:p>
            <a:r>
              <a:rPr lang="en-CA" sz="2200" dirty="0" smtClean="0">
                <a:latin typeface="+mj-lt"/>
                <a:cs typeface="Aharoni" pitchFamily="2" charset="-79"/>
              </a:rPr>
              <a:t>Cirrus clouds are found high in the sky. They are thin, wispy, feathery looking clouds that are made of tiny ice crystals. When cirrus clouds are in the sky, a change in the weather will often follow. There is often a sun halo associated with cirrus clouds.</a:t>
            </a:r>
            <a:endParaRPr lang="en-CA" sz="2200" dirty="0">
              <a:latin typeface="+mj-lt"/>
              <a:cs typeface="Aharoni" pitchFamily="2" charset="-79"/>
            </a:endParaRPr>
          </a:p>
        </p:txBody>
      </p:sp>
      <p:sp>
        <p:nvSpPr>
          <p:cNvPr id="4" name="Rectangle 3"/>
          <p:cNvSpPr/>
          <p:nvPr/>
        </p:nvSpPr>
        <p:spPr>
          <a:xfrm>
            <a:off x="1043608" y="188640"/>
            <a:ext cx="6873998" cy="1569660"/>
          </a:xfrm>
          <a:prstGeom prst="rect">
            <a:avLst/>
          </a:prstGeom>
          <a:noFill/>
        </p:spPr>
        <p:txBody>
          <a:bodyPr wrap="none" lIns="91440" tIns="45720" rIns="91440" bIns="45720">
            <a:spAutoFit/>
          </a:bodyPr>
          <a:lstStyle/>
          <a:p>
            <a:pPr algn="ctr"/>
            <a:r>
              <a:rPr lang="en-US" sz="9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Cirrus Clouds</a:t>
            </a:r>
            <a:endParaRPr lang="en-US" sz="9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Cirrus Clouds…</a:t>
            </a:r>
            <a:endParaRPr lang="en-US" dirty="0"/>
          </a:p>
        </p:txBody>
      </p:sp>
      <p:pic>
        <p:nvPicPr>
          <p:cNvPr id="7" name="Content Placeholder 6" descr="cirrus clouds high in the sky.jpg"/>
          <p:cNvPicPr>
            <a:picLocks noGrp="1" noChangeAspect="1"/>
          </p:cNvPicPr>
          <p:nvPr>
            <p:ph sz="half" idx="1"/>
          </p:nvPr>
        </p:nvPicPr>
        <p:blipFill>
          <a:blip r:embed="rId2" cstate="print">
            <a:extLst>
              <a:ext uri="{28A0092B-C50C-407E-A947-70E740481C1C}">
                <a14:useLocalDpi xmlns:a14="http://schemas.microsoft.com/office/drawing/2010/main" xmlns="" val="0"/>
              </a:ext>
            </a:extLst>
          </a:blip>
          <a:srcRect l="19661" r="19661"/>
          <a:stretch>
            <a:fillRect/>
          </a:stretch>
        </p:blipFill>
        <p:spPr/>
      </p:pic>
      <p:pic>
        <p:nvPicPr>
          <p:cNvPr id="8" name="Content Placeholder 7" descr="Cirrus_clouds2.jpg"/>
          <p:cNvPicPr>
            <a:picLocks noGrp="1" noChangeAspect="1"/>
          </p:cNvPicPr>
          <p:nvPr>
            <p:ph sz="half" idx="2"/>
          </p:nvPr>
        </p:nvPicPr>
        <p:blipFill>
          <a:blip r:embed="rId3" cstate="print">
            <a:extLst>
              <a:ext uri="{28A0092B-C50C-407E-A947-70E740481C1C}">
                <a14:useLocalDpi xmlns:a14="http://schemas.microsoft.com/office/drawing/2010/main" xmlns="" val="0"/>
              </a:ext>
            </a:extLst>
          </a:blip>
          <a:srcRect l="18934" r="18934"/>
          <a:stretch>
            <a:fillRect/>
          </a:stretch>
        </p:blipFill>
        <p:spPr/>
      </p:pic>
    </p:spTree>
    <p:extLst>
      <p:ext uri="{BB962C8B-B14F-4D97-AF65-F5344CB8AC3E}">
        <p14:creationId xmlns:p14="http://schemas.microsoft.com/office/powerpoint/2010/main" xmlns="" val="365237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628800"/>
            <a:ext cx="3008313" cy="4497363"/>
          </a:xfrm>
        </p:spPr>
        <p:txBody>
          <a:bodyPr>
            <a:normAutofit/>
          </a:bodyPr>
          <a:lstStyle/>
          <a:p>
            <a:r>
              <a:rPr lang="en-CA" sz="2200" dirty="0" smtClean="0"/>
              <a:t>Stratus Clouds form near the Earth’s surface. Their formation indicates that the relative humidity near the ground is high. They are usually flat clouds that cover large portions of the sky. They signal stormy weather. Fog is a result of very low stratus clouds.</a:t>
            </a:r>
            <a:endParaRPr lang="en-CA" sz="2200" dirty="0"/>
          </a:p>
        </p:txBody>
      </p:sp>
      <p:sp>
        <p:nvSpPr>
          <p:cNvPr id="5" name="Rectangle 4"/>
          <p:cNvSpPr/>
          <p:nvPr/>
        </p:nvSpPr>
        <p:spPr>
          <a:xfrm>
            <a:off x="827584" y="116632"/>
            <a:ext cx="7484742" cy="1569660"/>
          </a:xfrm>
          <a:prstGeom prst="rect">
            <a:avLst/>
          </a:prstGeom>
          <a:noFill/>
        </p:spPr>
        <p:txBody>
          <a:bodyPr wrap="none" lIns="91440" tIns="45720" rIns="91440" bIns="45720">
            <a:spAutoFit/>
          </a:bodyPr>
          <a:lstStyle/>
          <a:p>
            <a:pPr algn="ctr"/>
            <a:r>
              <a:rPr lang="en-US" sz="9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Stratus Clouds</a:t>
            </a:r>
            <a:endParaRPr lang="en-US" sz="9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0" name="Content Placeholder 9" descr="stratus.jpg"/>
          <p:cNvPicPr>
            <a:picLocks noGrp="1" noChangeAspect="1"/>
          </p:cNvPicPr>
          <p:nvPr>
            <p:ph idx="1"/>
          </p:nvPr>
        </p:nvPicPr>
        <p:blipFill>
          <a:blip r:embed="rId2" cstate="print"/>
          <a:stretch>
            <a:fillRect/>
          </a:stretch>
        </p:blipFill>
        <p:spPr>
          <a:xfrm>
            <a:off x="4139952" y="2276872"/>
            <a:ext cx="4361987" cy="29559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4015</TotalTime>
  <Words>549</Words>
  <Application>Microsoft Office PowerPoint</Application>
  <PresentationFormat>On-screen Show (4:3)</PresentationFormat>
  <Paragraphs>64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How do Clouds form?</vt:lpstr>
      <vt:lpstr>About Clouds </vt:lpstr>
      <vt:lpstr>What Clouds do: </vt:lpstr>
      <vt:lpstr>New Vocabulary!</vt:lpstr>
      <vt:lpstr>Slide 7</vt:lpstr>
      <vt:lpstr>More Cirrus Clouds…</vt:lpstr>
      <vt:lpstr>Slide 9</vt:lpstr>
      <vt:lpstr>More Stratus Clouds…</vt:lpstr>
      <vt:lpstr>Slide 11</vt:lpstr>
      <vt:lpstr>More Cumulus clouds…</vt:lpstr>
      <vt:lpstr>Slide 13</vt:lpstr>
      <vt:lpstr>More Nimbus Clouds…</vt:lpstr>
      <vt:lpstr>Slide 15</vt:lpstr>
      <vt:lpstr>Types of Clouds </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dh9844</dc:creator>
  <cp:lastModifiedBy>sbenson</cp:lastModifiedBy>
  <cp:revision>21</cp:revision>
  <dcterms:created xsi:type="dcterms:W3CDTF">2010-12-15T19:56:06Z</dcterms:created>
  <dcterms:modified xsi:type="dcterms:W3CDTF">2012-09-26T03:29:53Z</dcterms:modified>
</cp:coreProperties>
</file>